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6"/>
  </p:notes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640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tableStyles" Target="tableStyles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printerSettings" Target="printerSettings/printerSettings1.bin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11" Type="http://schemas.openxmlformats.org/officeDocument/2006/relationships/slide" Target="slides/slide10.xml"/><Relationship Id="rId29" Type="http://schemas.openxmlformats.org/officeDocument/2006/relationships/viewProps" Target="viewProp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1678F-2A08-E34F-909C-68C63CCED6C9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E43D8-CF19-F443-8C80-D744BF997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4AE907-34E2-B942-9E44-8A4BDD88C002}" type="slidenum">
              <a:rPr lang="en-US"/>
              <a:pPr/>
              <a:t>14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Next slide then sandpit time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989B7-8FCC-CE4D-976B-24FA3409DA0F}" type="slidenum">
              <a:rPr lang="en-US"/>
              <a:pPr/>
              <a:t>15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Sandpit time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2A25-0439-0B45-9B9B-BED1AB48C014}" type="datetimeFigureOut">
              <a:rPr lang="en-US" smtClean="0"/>
              <a:pPr/>
              <a:t>7/26/10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8BD14-FD3E-8342-8A38-9AAA1D28A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enchantedlearning.com/Home.html" TargetMode="External"/><Relationship Id="rId3" Type="http://schemas.openxmlformats.org/officeDocument/2006/relationships/hyperlink" Target="http://www.enchantedlearning.com/crafts/chinesenewyear/" TargetMode="External"/><Relationship Id="rId5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science.howstuffworks.com/pulley.htm" TargetMode="External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5" Type="http://schemas.openxmlformats.org/officeDocument/2006/relationships/hyperlink" Target="http://science.howstuffworks.com/submarine.htm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elearningbop.wikispaces.com/Literacy+Progressions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elearningbop.wikispaces.com/Literacy+Progressions" TargetMode="External"/><Relationship Id="rId5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png"/><Relationship Id="rId1" Type="http://schemas.openxmlformats.org/officeDocument/2006/relationships/video" Target="file://localhost/Users/jill/Documents/CORE%20Education/Achieve/Breakfasts/Natural%20Reader%20Demo.mov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5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8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6.png"/><Relationship Id="rId5" Type="http://schemas.openxmlformats.org/officeDocument/2006/relationships/hyperlink" Target="http://www.alice.or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hyperlink" Target="mailto:Jill.hammonds@core-ed.net" TargetMode="External"/><Relationship Id="rId4" Type="http://schemas.openxmlformats.org/officeDocument/2006/relationships/hyperlink" Target="http://www.core-ed.org/services/achieve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31.png"/><Relationship Id="rId5" Type="http://schemas.openxmlformats.org/officeDocument/2006/relationships/hyperlink" Target="mailto:achieve@core-ed.ne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3.jpeg"/><Relationship Id="rId5" Type="http://schemas.openxmlformats.org/officeDocument/2006/relationships/hyperlink" Target="http://voicethread.com" TargetMode="Externa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video" Target="file://localhost/Users/jill/Documents/Conferences/L@S/2010/L@S%20Creative%20about%20Stds/Voicethread%20example.mov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openxmlformats.org/officeDocument/2006/relationships/video" Target="file://localhost/Users/jill/Documents/Conferences/L@S/2010/L@S%20Creative%20about%20Stds/podcast%20reading.mov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1" Type="http://schemas.openxmlformats.org/officeDocument/2006/relationships/video" Target="file://localhost/Users/jill/Documents/Conferences/Early%20Childhood/Barnado/Podomatic%20tutorial.mov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hyperlink" Target="http://www.core-ed.org/search/node/Booktalks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656356"/>
            <a:ext cx="9144000" cy="5147317"/>
          </a:xfrm>
          <a:prstGeom prst="rect">
            <a:avLst/>
          </a:prstGeom>
          <a:solidFill>
            <a:srgbClr val="8B1421"/>
          </a:solidFill>
          <a:ln w="0">
            <a:solidFill>
              <a:srgbClr val="AC1625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A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en-A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Literacy</a:t>
            </a:r>
          </a:p>
          <a:p>
            <a:pPr algn="ctr"/>
            <a:r>
              <a:rPr lang="en-A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</a:t>
            </a:r>
          </a:p>
          <a:p>
            <a:pPr algn="ctr"/>
            <a:r>
              <a:rPr lang="en-A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Junior Classes</a:t>
            </a:r>
          </a:p>
          <a:p>
            <a:pPr algn="ctr"/>
            <a:r>
              <a:rPr lang="en-A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Pt 2</a:t>
            </a:r>
            <a:endParaRPr lang="en-A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762000" y="6035675"/>
            <a:ext cx="81470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"/>
              </a:rPr>
              <a:t>http://www.enchantedlearning.com/Home.html</a:t>
            </a:r>
            <a:r>
              <a:rPr lang="en-US"/>
              <a:t> </a:t>
            </a:r>
          </a:p>
          <a:p>
            <a:r>
              <a:rPr lang="en-US">
                <a:hlinkClick r:id="rId3"/>
              </a:rPr>
              <a:t>http://www.enchantedlearning.com/crafts/chinesenewyear/</a:t>
            </a:r>
            <a:r>
              <a:rPr lang="en-US"/>
              <a:t> </a:t>
            </a:r>
          </a:p>
        </p:txBody>
      </p:sp>
      <p:pic>
        <p:nvPicPr>
          <p:cNvPr id="129027" name="Picture 3" descr="EnchantedLearning"/>
          <p:cNvPicPr>
            <a:picLocks noChangeAspect="1" noChangeArrowheads="1"/>
          </p:cNvPicPr>
          <p:nvPr/>
        </p:nvPicPr>
        <p:blipFill>
          <a:blip r:embed="rId4"/>
          <a:srcRect t="1321" r="861"/>
          <a:stretch>
            <a:fillRect/>
          </a:stretch>
        </p:blipFill>
        <p:spPr bwMode="auto">
          <a:xfrm>
            <a:off x="685800" y="304800"/>
            <a:ext cx="7315200" cy="569118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8068" name="Picture 4" descr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" y="152400"/>
            <a:ext cx="8801100" cy="58674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9029" name="WordArt 5"/>
          <p:cNvSpPr>
            <a:spLocks noChangeArrowheads="1" noChangeShapeType="1" noTextEdit="1"/>
          </p:cNvSpPr>
          <p:nvPr/>
        </p:nvSpPr>
        <p:spPr bwMode="auto">
          <a:xfrm rot="-21914">
            <a:off x="457200" y="147638"/>
            <a:ext cx="2741613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Website Non-fiction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WordArt 2"/>
          <p:cNvSpPr>
            <a:spLocks noChangeArrowheads="1" noChangeShapeType="1" noTextEdit="1"/>
          </p:cNvSpPr>
          <p:nvPr/>
        </p:nvSpPr>
        <p:spPr bwMode="auto">
          <a:xfrm rot="-21914">
            <a:off x="455613" y="149225"/>
            <a:ext cx="2741612" cy="306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Website Non-fiction</a:t>
            </a:r>
          </a:p>
        </p:txBody>
      </p:sp>
      <p:sp>
        <p:nvSpPr>
          <p:cNvPr id="130051" name="Rectangle 4"/>
          <p:cNvSpPr>
            <a:spLocks noChangeArrowheads="1"/>
          </p:cNvSpPr>
          <p:nvPr/>
        </p:nvSpPr>
        <p:spPr bwMode="auto">
          <a:xfrm>
            <a:off x="1371600" y="6096000"/>
            <a:ext cx="6215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"/>
              </a:rPr>
              <a:t>http://science.howstuffworks.com/pulley.htm</a:t>
            </a:r>
            <a:r>
              <a:rPr lang="en-US"/>
              <a:t> </a:t>
            </a:r>
          </a:p>
        </p:txBody>
      </p:sp>
      <p:pic>
        <p:nvPicPr>
          <p:cNvPr id="130052" name="Picture 6" descr="Picture 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838200"/>
            <a:ext cx="6172200" cy="498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457200"/>
            <a:ext cx="5670550" cy="55626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0115" name="Picture 3" descr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81000"/>
            <a:ext cx="5867400" cy="57308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0116" name="Picture 4" descr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457200"/>
            <a:ext cx="5562600" cy="56896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371600" y="6248400"/>
            <a:ext cx="6842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5"/>
              </a:rPr>
              <a:t>http://science.howstuffworks.com/submarine.htm</a:t>
            </a:r>
            <a:r>
              <a:rPr lang="en-US"/>
              <a:t> </a:t>
            </a:r>
          </a:p>
        </p:txBody>
      </p:sp>
      <p:sp>
        <p:nvSpPr>
          <p:cNvPr id="131078" name="WordArt 6"/>
          <p:cNvSpPr>
            <a:spLocks noChangeArrowheads="1" noChangeShapeType="1" noTextEdit="1"/>
          </p:cNvSpPr>
          <p:nvPr/>
        </p:nvSpPr>
        <p:spPr bwMode="auto">
          <a:xfrm rot="-21914">
            <a:off x="455613" y="0"/>
            <a:ext cx="2741612" cy="303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Website Non-fiction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WordArt 2"/>
          <p:cNvSpPr>
            <a:spLocks noChangeArrowheads="1" noChangeShapeType="1" noTextEdit="1"/>
          </p:cNvSpPr>
          <p:nvPr/>
        </p:nvSpPr>
        <p:spPr bwMode="auto">
          <a:xfrm rot="-21914">
            <a:off x="455613" y="147638"/>
            <a:ext cx="3048000" cy="309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Website Non-fiction</a:t>
            </a:r>
          </a:p>
        </p:txBody>
      </p:sp>
      <p:pic>
        <p:nvPicPr>
          <p:cNvPr id="132099" name="Picture 3" descr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685800"/>
            <a:ext cx="5521325" cy="58928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WordArt 2"/>
          <p:cNvSpPr>
            <a:spLocks noChangeArrowheads="1" noChangeShapeType="1" noTextEdit="1"/>
          </p:cNvSpPr>
          <p:nvPr/>
        </p:nvSpPr>
        <p:spPr bwMode="auto">
          <a:xfrm>
            <a:off x="1219200" y="457200"/>
            <a:ext cx="7021513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Literacy Learning Progressions</a:t>
            </a:r>
          </a:p>
        </p:txBody>
      </p:sp>
      <p:sp>
        <p:nvSpPr>
          <p:cNvPr id="135171" name="Rectangle 3"/>
          <p:cNvSpPr>
            <a:spLocks noChangeArrowheads="1"/>
          </p:cNvSpPr>
          <p:nvPr/>
        </p:nvSpPr>
        <p:spPr bwMode="auto">
          <a:xfrm>
            <a:off x="533400" y="6400800"/>
            <a:ext cx="8121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3"/>
              </a:rPr>
              <a:t>http://elearningbop.wikispaces.com/Literacy+Progressions</a:t>
            </a:r>
            <a:r>
              <a:rPr lang="en-US"/>
              <a:t> </a:t>
            </a:r>
          </a:p>
        </p:txBody>
      </p:sp>
      <p:pic>
        <p:nvPicPr>
          <p:cNvPr id="135172" name="Picture 4" descr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219200"/>
            <a:ext cx="8229600" cy="499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WordArt 2"/>
          <p:cNvSpPr>
            <a:spLocks noChangeArrowheads="1" noChangeShapeType="1" noTextEdit="1"/>
          </p:cNvSpPr>
          <p:nvPr/>
        </p:nvSpPr>
        <p:spPr bwMode="auto">
          <a:xfrm>
            <a:off x="1219200" y="228600"/>
            <a:ext cx="7021513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Literacy Learning Progressions</a:t>
            </a:r>
          </a:p>
        </p:txBody>
      </p:sp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533400" y="6400800"/>
            <a:ext cx="8121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3"/>
              </a:rPr>
              <a:t>http://elearningbop.wikispaces.com/Literacy+Progressions</a:t>
            </a:r>
            <a:r>
              <a:rPr lang="en-US"/>
              <a:t> </a:t>
            </a:r>
          </a:p>
        </p:txBody>
      </p:sp>
      <p:pic>
        <p:nvPicPr>
          <p:cNvPr id="137220" name="Picture 6" descr="Picture 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685800"/>
            <a:ext cx="723900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1" name="Picture 7" descr="Picture 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0200" y="2819400"/>
            <a:ext cx="73152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21578086">
            <a:off x="457199" y="2722257"/>
            <a:ext cx="1597025" cy="2212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Free 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text read 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software</a:t>
            </a:r>
          </a:p>
        </p:txBody>
      </p:sp>
      <p:pic>
        <p:nvPicPr>
          <p:cNvPr id="5" name="Picture 3" descr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3000" y="1843940"/>
            <a:ext cx="4251325" cy="478546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pic>
        <p:nvPicPr>
          <p:cNvPr id="4" name="Picture 2" descr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2462" y="1693453"/>
            <a:ext cx="2889250" cy="8509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Picture 3" descr="/Users/jill/Documents/CORE Education/Achieve/Breakfasts/Natural Reader Demo.mov">
            <a:hlinkClick r:id="" action="ppaction://media"/>
          </p:cNvPr>
          <p:cNvPicPr/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62000" y="2639083"/>
            <a:ext cx="7010400" cy="394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 rot="21578086">
            <a:off x="450850" y="1704155"/>
            <a:ext cx="3359150" cy="452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Natural Reader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78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093788" y="2781300"/>
            <a:ext cx="69596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And then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there are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the other </a:t>
            </a:r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literacies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4080"/>
              </a:solidFill>
              <a:latin typeface="Arial Black"/>
              <a:ea typeface="Arial Black"/>
              <a:cs typeface="Arial Black"/>
            </a:endParaRP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vital to 21C Learners!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2771574" y="2035719"/>
            <a:ext cx="3268133" cy="5042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Visual Literacy</a:t>
            </a: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387600" y="6125118"/>
            <a:ext cx="4769708" cy="5042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A picture tells a thousand words</a:t>
            </a:r>
          </a:p>
        </p:txBody>
      </p:sp>
      <p:pic>
        <p:nvPicPr>
          <p:cNvPr id="6" name="Picture 4" descr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5474" y="2755900"/>
            <a:ext cx="7353300" cy="309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5474" y="1800358"/>
            <a:ext cx="7353300" cy="482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3126214" y="1908121"/>
            <a:ext cx="2032000" cy="6116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Reading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81001" y="1656357"/>
            <a:ext cx="2133600" cy="501166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u="sng"/>
              <a:t>Intrinsic Incentive</a:t>
            </a:r>
            <a:endParaRPr lang="en-US" sz="1200"/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Clearly purposeful.</a:t>
            </a:r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For an audience.</a:t>
            </a:r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That gets a result.</a:t>
            </a:r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Where students experience success.</a:t>
            </a:r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Where students take responsibility but get the support they need to get better.</a:t>
            </a:r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Where students can see and measure their own progress and take responsibility for reflecting on that and reporting to parents. </a:t>
            </a:r>
          </a:p>
          <a:p>
            <a:pPr>
              <a:spcBef>
                <a:spcPct val="50000"/>
              </a:spcBef>
            </a:pPr>
            <a:r>
              <a:rPr lang="en-US" sz="1200" b="1" u="sng"/>
              <a:t>Authentic Feedback</a:t>
            </a:r>
            <a:endParaRPr lang="en-US" sz="1200"/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Response.</a:t>
            </a:r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Genuine reader reaction.</a:t>
            </a:r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Critique and comment from a wide variety of readers.</a:t>
            </a:r>
          </a:p>
          <a:p>
            <a:pPr>
              <a:spcBef>
                <a:spcPct val="50000"/>
              </a:spcBef>
              <a:buFont typeface="Wingdings" pitchFamily="-112" charset="2"/>
              <a:buChar char="ü"/>
            </a:pPr>
            <a:r>
              <a:rPr lang="en-US" sz="1200"/>
              <a:t>Continued interaction.</a:t>
            </a:r>
            <a:endParaRPr lang="en-US"/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 rot="20710129">
            <a:off x="3211107" y="3159846"/>
            <a:ext cx="2574925" cy="9984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Making and reading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e-books</a:t>
            </a: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 rot="20710129">
            <a:off x="5343687" y="5928060"/>
            <a:ext cx="2800587" cy="4482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Website Non-fiction</a:t>
            </a: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 rot="20710129">
            <a:off x="5890213" y="3737847"/>
            <a:ext cx="2286000" cy="4482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Blogs and wikis</a:t>
            </a: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 rot="20710129">
            <a:off x="3821653" y="5189284"/>
            <a:ext cx="1717524" cy="4482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Voicethread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4080"/>
              </a:solidFill>
              <a:latin typeface="Arial Black"/>
              <a:ea typeface="Arial Black"/>
              <a:cs typeface="Arial Black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 rot="20710129">
            <a:off x="6964775" y="4664836"/>
            <a:ext cx="1580815" cy="5217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Podcasting</a:t>
            </a:r>
          </a:p>
        </p:txBody>
      </p:sp>
      <p:sp>
        <p:nvSpPr>
          <p:cNvPr id="11" name="WordArt 10"/>
          <p:cNvSpPr>
            <a:spLocks noChangeArrowheads="1" noChangeShapeType="1" noTextEdit="1"/>
          </p:cNvSpPr>
          <p:nvPr/>
        </p:nvSpPr>
        <p:spPr bwMode="auto">
          <a:xfrm rot="20710129">
            <a:off x="7031189" y="2658779"/>
            <a:ext cx="1135063" cy="376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  <a:ea typeface="Arial Black"/>
                <a:cs typeface="Arial Black"/>
              </a:rPr>
              <a:t>Adding 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pic>
        <p:nvPicPr>
          <p:cNvPr id="4" name="Picture 2" descr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3850" y="1898571"/>
            <a:ext cx="6108700" cy="479432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3467100" y="5207000"/>
            <a:ext cx="3759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Digital Literacy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36650" y="2705100"/>
            <a:ext cx="457200" cy="3810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3962400" y="2324100"/>
            <a:ext cx="838200" cy="3810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3962400" y="2552700"/>
            <a:ext cx="1371600" cy="1524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404048" y="2030916"/>
            <a:ext cx="2815109" cy="3185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Digital Literacy</a:t>
            </a:r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719920" y="3886200"/>
            <a:ext cx="4816258" cy="1804944"/>
            <a:chOff x="1472" y="1480"/>
            <a:chExt cx="2816" cy="1360"/>
          </a:xfrm>
        </p:grpSpPr>
        <p:pic>
          <p:nvPicPr>
            <p:cNvPr id="6" name="Picture 3" descr="Picture 1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72" y="1480"/>
              <a:ext cx="2816" cy="1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872" y="1488"/>
              <a:ext cx="2400" cy="192"/>
            </a:xfrm>
            <a:prstGeom prst="rect">
              <a:avLst/>
            </a:prstGeom>
            <a:solidFill>
              <a:srgbClr val="6666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Picture 6" descr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820861"/>
            <a:ext cx="3558262" cy="467038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2591" y="6121912"/>
            <a:ext cx="22254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hlinkClick r:id="rId5"/>
              </a:rPr>
              <a:t>www.alice.org</a:t>
            </a:r>
            <a:r>
              <a:rPr lang="en-US" sz="1800" dirty="0"/>
              <a:t> </a:t>
            </a:r>
          </a:p>
        </p:txBody>
      </p:sp>
      <p:pic>
        <p:nvPicPr>
          <p:cNvPr id="10" name="Picture 7" descr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9920" y="1739531"/>
            <a:ext cx="8271680" cy="507910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482004" y="1811971"/>
            <a:ext cx="2972098" cy="4867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Information Literacy</a:t>
            </a:r>
          </a:p>
        </p:txBody>
      </p:sp>
      <p:pic>
        <p:nvPicPr>
          <p:cNvPr id="5" name="Picture 3" descr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5700" y="2298724"/>
            <a:ext cx="5994400" cy="436401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2103690" y="1854200"/>
            <a:ext cx="3458909" cy="511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Information Literacy</a:t>
            </a: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990600" y="2603500"/>
            <a:ext cx="7899400" cy="3776663"/>
            <a:chOff x="240" y="1056"/>
            <a:chExt cx="5408" cy="3011"/>
          </a:xfrm>
        </p:grpSpPr>
        <p:pic>
          <p:nvPicPr>
            <p:cNvPr id="6" name="Picture 3" descr="Picture 2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0" y="1056"/>
              <a:ext cx="5408" cy="3011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7" name="Line 4"/>
            <p:cNvSpPr>
              <a:spLocks noChangeShapeType="1"/>
            </p:cNvSpPr>
            <p:nvPr/>
          </p:nvSpPr>
          <p:spPr bwMode="auto">
            <a:xfrm>
              <a:off x="432" y="3216"/>
              <a:ext cx="240" cy="672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888" y="2544"/>
              <a:ext cx="432" cy="48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057768" y="2658012"/>
            <a:ext cx="69183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800" dirty="0">
                <a:solidFill>
                  <a:srgbClr val="A39D70"/>
                </a:solidFill>
                <a:latin typeface="Lucida Handwriting" pitchFamily="-112" charset="0"/>
              </a:rPr>
              <a:t>Building capability, raising achievement</a:t>
            </a:r>
            <a:endParaRPr lang="en-US" sz="1800" dirty="0">
              <a:solidFill>
                <a:srgbClr val="6F4D33"/>
              </a:solidFill>
            </a:endParaRPr>
          </a:p>
        </p:txBody>
      </p:sp>
      <p:pic>
        <p:nvPicPr>
          <p:cNvPr id="5" name="Picture 4" descr="CORE_achiev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0600" y="1896484"/>
            <a:ext cx="3962964" cy="625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260600" y="3340100"/>
            <a:ext cx="6045200" cy="333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30000"/>
              </a:spcBef>
              <a:tabLst>
                <a:tab pos="1143000" algn="l"/>
              </a:tabLst>
            </a:pPr>
            <a:r>
              <a:rPr lang="en-US" sz="1800" dirty="0">
                <a:solidFill>
                  <a:srgbClr val="4E4B36"/>
                </a:solidFill>
              </a:rPr>
              <a:t>For more information about engaging in some CORE Achieve development at your school, visit</a:t>
            </a:r>
          </a:p>
          <a:p>
            <a:pPr eaLnBrk="1" hangingPunct="1">
              <a:spcBef>
                <a:spcPct val="30000"/>
              </a:spcBef>
              <a:tabLst>
                <a:tab pos="1143000" algn="l"/>
              </a:tabLst>
            </a:pPr>
            <a:r>
              <a:rPr lang="en-US" sz="1800" dirty="0">
                <a:solidFill>
                  <a:srgbClr val="4E4B36"/>
                </a:solidFill>
              </a:rPr>
              <a:t>Web:          </a:t>
            </a:r>
            <a:r>
              <a:rPr lang="en-US" dirty="0">
                <a:hlinkClick r:id="rId4"/>
              </a:rPr>
              <a:t>http://www.core-ed.org/services/achieve</a:t>
            </a:r>
            <a:r>
              <a:rPr lang="en-US" dirty="0"/>
              <a:t> </a:t>
            </a:r>
            <a:endParaRPr lang="en-US" sz="1800" dirty="0">
              <a:solidFill>
                <a:srgbClr val="4E4B36"/>
              </a:solidFill>
            </a:endParaRPr>
          </a:p>
          <a:p>
            <a:pPr eaLnBrk="1" hangingPunct="1">
              <a:spcBef>
                <a:spcPct val="30000"/>
              </a:spcBef>
              <a:tabLst>
                <a:tab pos="1143000" algn="l"/>
              </a:tabLst>
            </a:pPr>
            <a:r>
              <a:rPr lang="en-US" sz="1800" dirty="0">
                <a:solidFill>
                  <a:srgbClr val="4E4B36"/>
                </a:solidFill>
              </a:rPr>
              <a:t>Email:	</a:t>
            </a:r>
            <a:r>
              <a:rPr lang="en-US" sz="1800" dirty="0">
                <a:solidFill>
                  <a:srgbClr val="4E4B36"/>
                </a:solidFill>
                <a:hlinkClick r:id="rId5"/>
              </a:rPr>
              <a:t>achieve@core-ed.org</a:t>
            </a:r>
            <a:endParaRPr lang="en-US" sz="1800" dirty="0">
              <a:solidFill>
                <a:srgbClr val="4E4B36"/>
              </a:solidFill>
            </a:endParaRPr>
          </a:p>
          <a:p>
            <a:pPr eaLnBrk="1" hangingPunct="1">
              <a:spcBef>
                <a:spcPct val="30000"/>
              </a:spcBef>
              <a:tabLst>
                <a:tab pos="1143000" algn="l"/>
              </a:tabLst>
            </a:pPr>
            <a:r>
              <a:rPr lang="en-US" sz="1800" dirty="0">
                <a:solidFill>
                  <a:srgbClr val="4E4B36"/>
                </a:solidFill>
              </a:rPr>
              <a:t>Phone: 	(03) 348 6627</a:t>
            </a:r>
          </a:p>
          <a:p>
            <a:pPr>
              <a:spcBef>
                <a:spcPct val="50000"/>
              </a:spcBef>
              <a:tabLst>
                <a:tab pos="1143000" algn="l"/>
              </a:tabLst>
            </a:pPr>
            <a:r>
              <a:rPr lang="en-US" sz="1800" dirty="0">
                <a:solidFill>
                  <a:srgbClr val="4E4B36"/>
                </a:solidFill>
              </a:rPr>
              <a:t>Or contact: </a:t>
            </a:r>
            <a:r>
              <a:rPr lang="en-US" sz="1800" dirty="0"/>
              <a:t>Jill Hammonds, CORE Education Ltd</a:t>
            </a:r>
          </a:p>
          <a:p>
            <a:pPr>
              <a:spcBef>
                <a:spcPct val="50000"/>
              </a:spcBef>
              <a:tabLst>
                <a:tab pos="1143000" algn="l"/>
              </a:tabLst>
            </a:pPr>
            <a:r>
              <a:rPr lang="en-US" sz="1800" dirty="0">
                <a:hlinkClick r:id="rId6"/>
              </a:rPr>
              <a:t>Jill.hammonds@core-ed.org</a:t>
            </a:r>
            <a:r>
              <a:rPr lang="en-US" sz="1800" dirty="0"/>
              <a:t> </a:t>
            </a:r>
          </a:p>
          <a:p>
            <a:pPr>
              <a:spcBef>
                <a:spcPct val="50000"/>
              </a:spcBef>
              <a:tabLst>
                <a:tab pos="1143000" algn="l"/>
              </a:tabLst>
            </a:pPr>
            <a:r>
              <a:rPr lang="en-US" sz="1800" dirty="0"/>
              <a:t>Ph 021 344 253</a:t>
            </a:r>
          </a:p>
          <a:p>
            <a:pPr eaLnBrk="1" hangingPunct="1">
              <a:spcBef>
                <a:spcPct val="30000"/>
              </a:spcBef>
              <a:tabLst>
                <a:tab pos="1143000" algn="l"/>
              </a:tabLst>
            </a:pPr>
            <a:endParaRPr lang="en-US" sz="1800" dirty="0">
              <a:solidFill>
                <a:srgbClr val="4E4B3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846576" y="1883798"/>
            <a:ext cx="7578725" cy="4918076"/>
            <a:chOff x="-106363" y="381000"/>
            <a:chExt cx="9132888" cy="5984875"/>
          </a:xfrm>
        </p:grpSpPr>
        <p:pic>
          <p:nvPicPr>
            <p:cNvPr id="5" name="Picture 2" descr="Picture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3400" y="381000"/>
              <a:ext cx="8153400" cy="598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 rot="-1958628">
              <a:off x="-106363" y="3003550"/>
              <a:ext cx="9102726" cy="61912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WordArt 5"/>
            <p:cNvSpPr>
              <a:spLocks noChangeArrowheads="1" noChangeShapeType="1" noTextEdit="1"/>
            </p:cNvSpPr>
            <p:nvPr/>
          </p:nvSpPr>
          <p:spPr bwMode="auto">
            <a:xfrm rot="-1948478">
              <a:off x="4640061" y="2054304"/>
              <a:ext cx="2458901" cy="6858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4080"/>
                  </a:solidFill>
                  <a:latin typeface="Arial Black"/>
                  <a:ea typeface="Arial Black"/>
                  <a:cs typeface="Arial Black"/>
                </a:rPr>
                <a:t> based skills</a:t>
              </a: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2123851">
              <a:off x="-76200" y="3073400"/>
              <a:ext cx="9102725" cy="61912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WordArt 9"/>
            <p:cNvSpPr>
              <a:spLocks noChangeArrowheads="1" noChangeShapeType="1" noTextEdit="1"/>
            </p:cNvSpPr>
            <p:nvPr/>
          </p:nvSpPr>
          <p:spPr bwMode="auto">
            <a:xfrm rot="2134003">
              <a:off x="2409167" y="3342912"/>
              <a:ext cx="4902200" cy="6858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4080"/>
                  </a:solidFill>
                  <a:latin typeface="Arial Black"/>
                  <a:ea typeface="Arial Black"/>
                  <a:cs typeface="Arial Black"/>
                </a:rPr>
                <a:t>Not simply for entertainment</a:t>
              </a:r>
            </a:p>
          </p:txBody>
        </p:sp>
        <p:sp>
          <p:nvSpPr>
            <p:cNvPr id="10" name="WordArt 5"/>
            <p:cNvSpPr>
              <a:spLocks noChangeArrowheads="1" noChangeShapeType="1" noTextEdit="1"/>
            </p:cNvSpPr>
            <p:nvPr/>
          </p:nvSpPr>
          <p:spPr bwMode="auto">
            <a:xfrm rot="-1948478">
              <a:off x="1417299" y="4036091"/>
              <a:ext cx="2744927" cy="6858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4080"/>
                  </a:solidFill>
                  <a:latin typeface="Arial Black"/>
                  <a:ea typeface="Arial Black"/>
                  <a:cs typeface="Arial Black"/>
                </a:rPr>
                <a:t>Only for needs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21503342">
            <a:off x="939661" y="2177282"/>
            <a:ext cx="1981200" cy="474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Voicethread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4080"/>
              </a:solidFill>
              <a:latin typeface="Arial Black"/>
              <a:ea typeface="Arial Black"/>
              <a:cs typeface="Arial Black"/>
            </a:endParaRPr>
          </a:p>
        </p:txBody>
      </p:sp>
      <p:pic>
        <p:nvPicPr>
          <p:cNvPr id="5" name="Picture 3" descr="voicethrea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3381" y="2886075"/>
            <a:ext cx="6985000" cy="3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truma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8352" y="2336800"/>
            <a:ext cx="4685447" cy="427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1852" y="6239431"/>
            <a:ext cx="2545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http://voicethread.com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pic>
        <p:nvPicPr>
          <p:cNvPr id="4" name="Picture 2" descr="/Users/jill/Documents/Conferences/L@S/2010/L@S Creative about Stds/Voicethread example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828800"/>
            <a:ext cx="90678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spect="1" noChangeArrowheads="1"/>
          </p:cNvSpPr>
          <p:nvPr/>
        </p:nvSpPr>
        <p:spPr bwMode="auto">
          <a:xfrm>
            <a:off x="152400" y="3394670"/>
            <a:ext cx="1104900" cy="923330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Voice and text feedback</a:t>
            </a:r>
          </a:p>
        </p:txBody>
      </p:sp>
      <p:cxnSp>
        <p:nvCxnSpPr>
          <p:cNvPr id="6" name="Straight Connector 6"/>
          <p:cNvCxnSpPr>
            <a:cxnSpLocks noChangeShapeType="1"/>
          </p:cNvCxnSpPr>
          <p:nvPr/>
        </p:nvCxnSpPr>
        <p:spPr bwMode="auto">
          <a:xfrm flipV="1">
            <a:off x="666750" y="3000970"/>
            <a:ext cx="457200" cy="393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pic>
        <p:nvPicPr>
          <p:cNvPr id="5" name="Picture 3" descr="/Users/jill/Documents/Conferences/L@S/2010/L@S Creative about Stds/podcast reading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656356"/>
            <a:ext cx="9144000" cy="520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21530579">
            <a:off x="165100" y="3061381"/>
            <a:ext cx="1981200" cy="474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Podcasting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pic>
        <p:nvPicPr>
          <p:cNvPr id="4" name="Picture 2" descr="/Users/jill/Documents/Conferences/Early Childhood/Barnado/Podomatic tutorial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81000" y="1846262"/>
            <a:ext cx="8458200" cy="475773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7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pic>
        <p:nvPicPr>
          <p:cNvPr id="4" name="Picture 2" descr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823965"/>
            <a:ext cx="6451599" cy="4900527"/>
          </a:xfrm>
          <a:prstGeom prst="rect">
            <a:avLst/>
          </a:prstGeom>
          <a:noFill/>
          <a:ln w="12700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57912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hlinkClick r:id="rId4"/>
              </a:rPr>
              <a:t>http://booktalks.org.nz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rgbClr val="AC16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656357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21578086">
            <a:off x="2194032" y="2321633"/>
            <a:ext cx="3265488" cy="474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4080"/>
                </a:solidFill>
                <a:latin typeface="Arial Black"/>
                <a:ea typeface="Arial Black"/>
                <a:cs typeface="Arial Black"/>
              </a:rPr>
              <a:t>Website Non-fiction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76332" y="3314700"/>
            <a:ext cx="76200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If kids can learn to read from The Bible, then they can learn to read from text beyond their decoding level.  </a:t>
            </a:r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r>
              <a:rPr lang="en-US"/>
              <a:t>They just need support - of a good teacher, or other able students.</a:t>
            </a:r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r>
              <a:rPr lang="en-US"/>
              <a:t>There’s plenty of easy reading on the web.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3382" y="1656357"/>
            <a:ext cx="14859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408</Words>
  <Application>Microsoft Macintosh PowerPoint</Application>
  <PresentationFormat>On-screen Show (4:3)</PresentationFormat>
  <Paragraphs>78</Paragraphs>
  <Slides>24</Slides>
  <Notes>2</Notes>
  <HiddenSlides>0</HiddenSlides>
  <MMClips>4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CORE Education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Jill Hammonds</dc:creator>
  <cp:lastModifiedBy>Jill Hammonds</cp:lastModifiedBy>
  <cp:revision>2</cp:revision>
  <dcterms:created xsi:type="dcterms:W3CDTF">2010-07-25T21:10:24Z</dcterms:created>
  <dcterms:modified xsi:type="dcterms:W3CDTF">2010-07-25T21:10:42Z</dcterms:modified>
</cp:coreProperties>
</file>